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15"/>
  </p:notesMasterIdLst>
  <p:sldIdLst>
    <p:sldId id="256" r:id="rId3"/>
    <p:sldId id="258" r:id="rId4"/>
    <p:sldId id="307" r:id="rId5"/>
    <p:sldId id="308" r:id="rId6"/>
    <p:sldId id="309" r:id="rId7"/>
    <p:sldId id="311" r:id="rId8"/>
    <p:sldId id="312" r:id="rId9"/>
    <p:sldId id="313" r:id="rId10"/>
    <p:sldId id="314" r:id="rId11"/>
    <p:sldId id="316" r:id="rId12"/>
    <p:sldId id="317" r:id="rId13"/>
    <p:sldId id="318" r:id="rId14"/>
  </p:sldIdLst>
  <p:sldSz cx="9144000" cy="6858000" type="screen4x3"/>
  <p:notesSz cx="6858000" cy="9144000"/>
  <p:embeddedFontLst>
    <p:embeddedFont>
      <p:font typeface="Book Antiqua" panose="02040602050305030304" pitchFamily="18" charset="0"/>
      <p:regular r:id="rId16"/>
      <p:bold r:id="rId17"/>
      <p:italic r:id="rId18"/>
      <p:boldItalic r:id="rId19"/>
    </p:embeddedFont>
    <p:embeddedFont>
      <p:font typeface="Quintessential" panose="020B0604020202020204" charset="0"/>
      <p:regular r:id="rId20"/>
    </p:embeddedFont>
    <p:embeddedFont>
      <p:font typeface="Trebuchet MS" panose="020B0603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06" autoAdjust="0"/>
    <p:restoredTop sz="95410" autoAdjust="0"/>
  </p:normalViewPr>
  <p:slideViewPr>
    <p:cSldViewPr snapToGrid="0">
      <p:cViewPr varScale="1">
        <p:scale>
          <a:sx n="82" d="100"/>
          <a:sy n="82" d="100"/>
        </p:scale>
        <p:origin x="1930" y="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e2f28803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g5e2f28803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kern="1200" cap="none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6185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58750" indent="0">
              <a:buNone/>
            </a:pPr>
            <a:endParaRPr lang="en-US" sz="1800" b="0" i="0" u="none" strike="noStrike" kern="1200" cap="none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9655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lang="en-US" sz="1800" b="0" i="0" u="none" strike="noStrike" kern="1200" cap="none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972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354395b1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g6354395b1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fa9a87f6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fa9a87f6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0368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fa9a87f6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fa9a87f6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031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fa9a87f6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fa9a87f6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498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fa9a87f6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fa9a87f6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730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354395b1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g6354395b1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30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indent="0">
              <a:buFontTx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9250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indent="0">
              <a:buFontTx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897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685800" y="5142316"/>
            <a:ext cx="7772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371600" y="5747494"/>
            <a:ext cx="640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body" idx="1"/>
          </p:nvPr>
        </p:nvSpPr>
        <p:spPr>
          <a:xfrm>
            <a:off x="457200" y="1163320"/>
            <a:ext cx="4038600" cy="50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2"/>
          </p:nvPr>
        </p:nvSpPr>
        <p:spPr>
          <a:xfrm>
            <a:off x="4648200" y="1163320"/>
            <a:ext cx="4038600" cy="50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-86359" y="274637"/>
            <a:ext cx="9316800" cy="518100"/>
          </a:xfrm>
          <a:prstGeom prst="rect">
            <a:avLst/>
          </a:prstGeom>
          <a:solidFill>
            <a:srgbClr val="1620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14" descr="http://www.bruincubate.com/wp-content/uploads/2014/02/about-logo-ucla-engineeri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39000" y="0"/>
            <a:ext cx="1428750" cy="507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685800" y="5142316"/>
            <a:ext cx="7772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1371600" y="5747494"/>
            <a:ext cx="640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FCFE"/>
            </a:gs>
            <a:gs pos="74000">
              <a:srgbClr val="B5E7F7"/>
            </a:gs>
            <a:gs pos="83000">
              <a:srgbClr val="B5E7F7"/>
            </a:gs>
            <a:gs pos="100000">
              <a:srgbClr val="CEEFFA"/>
            </a:gs>
          </a:gsLst>
          <a:lin ang="5400012" scaled="0"/>
        </a:gra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5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sp>
          <p:nvSpPr>
            <p:cNvPr id="60" name="Google Shape;60;p15"/>
            <p:cNvSpPr/>
            <p:nvPr/>
          </p:nvSpPr>
          <p:spPr>
            <a:xfrm>
              <a:off x="-8466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 extrusionOk="0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" name="Google Shape;61;p15"/>
            <p:cNvCxnSpPr/>
            <p:nvPr/>
          </p:nvCxnSpPr>
          <p:spPr>
            <a:xfrm rot="10800000" flipH="1">
              <a:off x="5130830" y="4175700"/>
              <a:ext cx="4022400" cy="26823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41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15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41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" name="Google Shape;63;p15"/>
            <p:cNvSpPr/>
            <p:nvPr/>
          </p:nvSpPr>
          <p:spPr>
            <a:xfrm>
              <a:off x="6891896" y="0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5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7205157" y="-8466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6637896" y="3920066"/>
              <a:ext cx="2509944" cy="2933700"/>
            </a:xfrm>
            <a:custGeom>
              <a:avLst/>
              <a:gdLst/>
              <a:ahLst/>
              <a:cxnLst/>
              <a:rect l="l" t="t" r="r" b="b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16B0E3">
                <a:alpha val="6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7010428" y="-8466"/>
              <a:ext cx="2139950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410"/>
              </a:srgbClr>
            </a:solidFill>
            <a:ln>
              <a:noFill/>
            </a:ln>
          </p:spPr>
        </p:sp>
        <p:sp>
          <p:nvSpPr>
            <p:cNvPr id="67" name="Google Shape;67;p15"/>
            <p:cNvSpPr/>
            <p:nvPr/>
          </p:nvSpPr>
          <p:spPr>
            <a:xfrm>
              <a:off x="8295775" y="-8466"/>
              <a:ext cx="859028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6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8094164" y="-8468"/>
              <a:ext cx="1067005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8068764" y="4893732"/>
              <a:ext cx="1092200" cy="1960880"/>
            </a:xfrm>
            <a:custGeom>
              <a:avLst/>
              <a:gdLst/>
              <a:ahLst/>
              <a:cxnLst/>
              <a:rect l="l" t="t" r="r" b="b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16B0E3">
                <a:alpha val="6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dt" idx="10"/>
          </p:nvPr>
        </p:nvSpPr>
        <p:spPr>
          <a:xfrm>
            <a:off x="5405257" y="6041362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609599" y="6041362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444676" y="6041362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-101600" y="4289425"/>
            <a:ext cx="9347100" cy="503100"/>
          </a:xfrm>
          <a:prstGeom prst="rect">
            <a:avLst/>
          </a:prstGeom>
          <a:solidFill>
            <a:srgbClr val="16203E"/>
          </a:solidFill>
          <a:ln w="9525" cap="flat" cmpd="sng">
            <a:solidFill>
              <a:srgbClr val="4A7EB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zh-TW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EDUCATION · RESEARCH · INNOVATION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https-medium-com-piotr-skalski92-deep-dive-into-deep-networks-math-17660bc376ba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https-medium-com-piotr-skalski92-deep-dive-into-deep-networks-math-17660bc376ba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-techlife.com/2019/07/06/machine-learning-examples-part-2/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ctrTitle"/>
          </p:nvPr>
        </p:nvSpPr>
        <p:spPr>
          <a:xfrm>
            <a:off x="866893" y="4847607"/>
            <a:ext cx="77724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altLang="zh-TW" sz="2400" b="1" dirty="0">
                <a:solidFill>
                  <a:srgbClr val="212D32"/>
                </a:solidFill>
              </a:rPr>
              <a:t>Inverse Design of Metamaterials with Machine Learning Methods</a:t>
            </a:r>
            <a:endParaRPr sz="2400" b="1" i="0" u="none" strike="noStrike" cap="none" dirty="0">
              <a:solidFill>
                <a:srgbClr val="212D32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866890" y="5784074"/>
            <a:ext cx="640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88"/>
              <a:buFont typeface="Arial"/>
              <a:buNone/>
            </a:pPr>
            <a:r>
              <a:rPr lang="zh-TW" sz="2000" b="0" i="0" u="none" strike="noStrike" cap="none" dirty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Christopher Yeung</a:t>
            </a:r>
            <a:endParaRPr lang="en-US" altLang="zh-TW" sz="20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88"/>
              <a:buFont typeface="Arial"/>
              <a:buNone/>
            </a:pPr>
            <a:endParaRPr lang="en-US" altLang="zh-TW" sz="155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88"/>
              <a:buFont typeface="Arial"/>
              <a:buNone/>
            </a:pPr>
            <a:r>
              <a:rPr lang="en-US" sz="1550" dirty="0"/>
              <a:t>November 04, 2019</a:t>
            </a:r>
            <a:endParaRPr dirty="0"/>
          </a:p>
        </p:txBody>
      </p:sp>
      <p:pic>
        <p:nvPicPr>
          <p:cNvPr id="102" name="Google Shape;102;p19" descr="http://cs.ucla.edu/~amini/images/UCL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0111" y="1022181"/>
            <a:ext cx="3123775" cy="31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747072" y="336283"/>
            <a:ext cx="765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400"/>
              <a:buFont typeface="Book Antiqua"/>
              <a:buNone/>
            </a:pPr>
            <a:r>
              <a:rPr lang="zh-TW" sz="3400" b="0" i="0" u="none" strike="noStrike" cap="none">
                <a:solidFill>
                  <a:srgbClr val="002060"/>
                </a:solidFill>
                <a:latin typeface="Book Antiqua"/>
                <a:ea typeface="Book Antiqua"/>
                <a:cs typeface="Book Antiqua"/>
                <a:sym typeface="Book Antiqua"/>
              </a:rPr>
              <a:t>University </a:t>
            </a:r>
            <a:r>
              <a:rPr lang="zh-TW" sz="2800" b="0" i="0" u="none" strike="noStrike" cap="none">
                <a:solidFill>
                  <a:srgbClr val="002060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of</a:t>
            </a:r>
            <a:r>
              <a:rPr lang="zh-TW" sz="2800" b="0" i="0" u="none" strike="noStrike" cap="none">
                <a:solidFill>
                  <a:srgbClr val="002060"/>
                </a:solidFill>
                <a:latin typeface="Book Antiqua"/>
                <a:ea typeface="Book Antiqua"/>
                <a:cs typeface="Book Antiqua"/>
                <a:sym typeface="Book Antiqua"/>
              </a:rPr>
              <a:t>  </a:t>
            </a:r>
            <a:r>
              <a:rPr lang="zh-TW" sz="3400" b="0" i="0" u="none" strike="noStrike" cap="none">
                <a:solidFill>
                  <a:srgbClr val="002060"/>
                </a:solidFill>
                <a:latin typeface="Book Antiqua"/>
                <a:ea typeface="Book Antiqua"/>
                <a:cs typeface="Book Antiqua"/>
                <a:sym typeface="Book Antiqua"/>
              </a:rPr>
              <a:t>California ▪ Los Angeles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0" y="274637"/>
            <a:ext cx="9144000" cy="517499"/>
          </a:xfrm>
          <a:prstGeom prst="rect">
            <a:avLst/>
          </a:prstGeom>
          <a:solidFill>
            <a:srgbClr val="16203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95250" lvl="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-US" sz="3200" dirty="0"/>
              <a:t>Introduction to Machine Learning</a:t>
            </a:r>
          </a:p>
        </p:txBody>
      </p:sp>
      <p:sp>
        <p:nvSpPr>
          <p:cNvPr id="298" name="Shape 298"/>
          <p:cNvSpPr/>
          <p:nvPr/>
        </p:nvSpPr>
        <p:spPr>
          <a:xfrm>
            <a:off x="12700" y="0"/>
            <a:ext cx="539700" cy="6207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6" name="Shape 299">
            <a:extLst>
              <a:ext uri="{FF2B5EF4-FFF2-40B4-BE49-F238E27FC236}">
                <a16:creationId xmlns:a16="http://schemas.microsoft.com/office/drawing/2014/main" id="{A4189183-9E6D-4472-B153-C40E3C90BD83}"/>
              </a:ext>
            </a:extLst>
          </p:cNvPr>
          <p:cNvSpPr txBox="1"/>
          <p:nvPr/>
        </p:nvSpPr>
        <p:spPr>
          <a:xfrm>
            <a:off x="905130" y="1066773"/>
            <a:ext cx="7301609" cy="51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5250" lvl="0">
              <a:spcBef>
                <a:spcPts val="600"/>
              </a:spcBef>
              <a:buClr>
                <a:srgbClr val="000000"/>
              </a:buClr>
              <a:buSzPct val="166666"/>
            </a:pPr>
            <a:endParaRPr lang="en-US" sz="21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D02AA-944B-4138-BDF4-EA839C0AC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79" y="1719408"/>
            <a:ext cx="5300641" cy="4684105"/>
          </a:xfrm>
          <a:prstGeom prst="rect">
            <a:avLst/>
          </a:prstGeom>
        </p:spPr>
      </p:pic>
      <p:sp>
        <p:nvSpPr>
          <p:cNvPr id="8" name="Shape 299">
            <a:extLst>
              <a:ext uri="{FF2B5EF4-FFF2-40B4-BE49-F238E27FC236}">
                <a16:creationId xmlns:a16="http://schemas.microsoft.com/office/drawing/2014/main" id="{CD7F4D37-0DFE-4DE5-B8CF-9DB154773600}"/>
              </a:ext>
            </a:extLst>
          </p:cNvPr>
          <p:cNvSpPr txBox="1"/>
          <p:nvPr/>
        </p:nvSpPr>
        <p:spPr>
          <a:xfrm>
            <a:off x="1049910" y="1027992"/>
            <a:ext cx="7301609" cy="51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5250" lvl="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-US" sz="2100" b="1" dirty="0"/>
              <a:t>Artificial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C6B51-189B-4C97-ADEC-3AC7E1B8F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20" y="3429000"/>
            <a:ext cx="952500" cy="80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ADE4A7-3712-4CF2-82A7-2F1F0FCC5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051" y="3429000"/>
            <a:ext cx="10953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73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B3076D-A857-43B6-8D19-ECB6EF82C6CF}"/>
              </a:ext>
            </a:extLst>
          </p:cNvPr>
          <p:cNvCxnSpPr>
            <a:cxnSpLocks/>
          </p:cNvCxnSpPr>
          <p:nvPr/>
        </p:nvCxnSpPr>
        <p:spPr>
          <a:xfrm flipV="1">
            <a:off x="2751221" y="2160118"/>
            <a:ext cx="401869" cy="1027546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AAC150-FC95-42B8-B74F-F009DEA88A9D}"/>
              </a:ext>
            </a:extLst>
          </p:cNvPr>
          <p:cNvCxnSpPr>
            <a:cxnSpLocks/>
          </p:cNvCxnSpPr>
          <p:nvPr/>
        </p:nvCxnSpPr>
        <p:spPr>
          <a:xfrm>
            <a:off x="2751221" y="3961928"/>
            <a:ext cx="401869" cy="161094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091" y="2160118"/>
            <a:ext cx="3461607" cy="1962904"/>
          </a:xfrm>
          <a:prstGeom prst="rect">
            <a:avLst/>
          </a:prstGeom>
          <a:solidFill>
            <a:schemeClr val="tx1"/>
          </a:solidFill>
          <a:ln w="19050">
            <a:solidFill>
              <a:srgbClr val="C00000"/>
            </a:solidFill>
            <a:prstDash val="lgDash"/>
          </a:ln>
        </p:spPr>
      </p:pic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0" y="274637"/>
            <a:ext cx="9144000" cy="517499"/>
          </a:xfrm>
          <a:prstGeom prst="rect">
            <a:avLst/>
          </a:prstGeom>
          <a:solidFill>
            <a:srgbClr val="16203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95250" lvl="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-US" sz="3200" dirty="0"/>
              <a:t>Introduction to Machine Learning</a:t>
            </a:r>
          </a:p>
        </p:txBody>
      </p:sp>
      <p:sp>
        <p:nvSpPr>
          <p:cNvPr id="298" name="Shape 298"/>
          <p:cNvSpPr/>
          <p:nvPr/>
        </p:nvSpPr>
        <p:spPr>
          <a:xfrm>
            <a:off x="12700" y="0"/>
            <a:ext cx="539700" cy="6207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0E643-9293-4775-8056-F707A3A9C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99" y="2240122"/>
            <a:ext cx="2408723" cy="36722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B9A28E-4469-4935-B8D5-A612D4C30365}"/>
              </a:ext>
            </a:extLst>
          </p:cNvPr>
          <p:cNvCxnSpPr>
            <a:cxnSpLocks/>
          </p:cNvCxnSpPr>
          <p:nvPr/>
        </p:nvCxnSpPr>
        <p:spPr>
          <a:xfrm>
            <a:off x="1546860" y="2160118"/>
            <a:ext cx="113990" cy="573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B971FC-58D4-430C-8F46-FBB5D4DF909F}"/>
              </a:ext>
            </a:extLst>
          </p:cNvPr>
          <p:cNvSpPr txBox="1"/>
          <p:nvPr/>
        </p:nvSpPr>
        <p:spPr>
          <a:xfrm>
            <a:off x="622149" y="1800937"/>
            <a:ext cx="2246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Weighted Connections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ADA6E2-FE09-4A86-9C48-51FCFB98DCF3}"/>
              </a:ext>
            </a:extLst>
          </p:cNvPr>
          <p:cNvSpPr/>
          <p:nvPr/>
        </p:nvSpPr>
        <p:spPr>
          <a:xfrm>
            <a:off x="1940766" y="3187664"/>
            <a:ext cx="810455" cy="80238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hape 299">
            <a:extLst>
              <a:ext uri="{FF2B5EF4-FFF2-40B4-BE49-F238E27FC236}">
                <a16:creationId xmlns:a16="http://schemas.microsoft.com/office/drawing/2014/main" id="{895AA723-E627-4053-B922-B0BCA3A6660B}"/>
              </a:ext>
            </a:extLst>
          </p:cNvPr>
          <p:cNvSpPr txBox="1"/>
          <p:nvPr/>
        </p:nvSpPr>
        <p:spPr>
          <a:xfrm>
            <a:off x="552399" y="796620"/>
            <a:ext cx="7789167" cy="51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5250" lvl="0">
              <a:spcBef>
                <a:spcPts val="600"/>
              </a:spcBef>
              <a:buSzPct val="166666"/>
            </a:pPr>
            <a:r>
              <a:rPr lang="en-US" sz="2100" b="1" dirty="0"/>
              <a:t>Feed Forward Phase*</a:t>
            </a:r>
          </a:p>
          <a:p>
            <a:pPr marL="438150" lvl="0" indent="-342900">
              <a:spcBef>
                <a:spcPts val="600"/>
              </a:spcBef>
              <a:buSzPct val="166666"/>
              <a:buFont typeface="Arial" panose="020B0604020202020204" pitchFamily="34" charset="0"/>
              <a:buChar char="•"/>
            </a:pPr>
            <a:r>
              <a:rPr lang="en-US" sz="2100" dirty="0"/>
              <a:t>Calculate neuron values with weights and biases: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909" y="1680645"/>
            <a:ext cx="3417972" cy="403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3091" y="4261090"/>
            <a:ext cx="3794383" cy="1962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E8F4916-A0C1-42D7-8706-49AA763A06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6567" y="2824983"/>
            <a:ext cx="1670481" cy="1091079"/>
          </a:xfrm>
          <a:prstGeom prst="rect">
            <a:avLst/>
          </a:prstGeom>
          <a:ln w="19050">
            <a:solidFill>
              <a:srgbClr val="C00000"/>
            </a:solidFill>
            <a:prstDash val="lgDash"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8ADA6E2-FE09-4A86-9C48-51FCFB98DCF3}"/>
              </a:ext>
            </a:extLst>
          </p:cNvPr>
          <p:cNvSpPr/>
          <p:nvPr/>
        </p:nvSpPr>
        <p:spPr>
          <a:xfrm>
            <a:off x="5084829" y="4261090"/>
            <a:ext cx="1862645" cy="985827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4B3076D-A857-43B6-8D19-ECB6EF82C6CF}"/>
              </a:ext>
            </a:extLst>
          </p:cNvPr>
          <p:cNvCxnSpPr>
            <a:cxnSpLocks/>
          </p:cNvCxnSpPr>
          <p:nvPr/>
        </p:nvCxnSpPr>
        <p:spPr>
          <a:xfrm flipV="1">
            <a:off x="6741886" y="3916062"/>
            <a:ext cx="274681" cy="345028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DAAC150-FC95-42B8-B74F-F009DEA88A9D}"/>
              </a:ext>
            </a:extLst>
          </p:cNvPr>
          <p:cNvCxnSpPr>
            <a:cxnSpLocks/>
          </p:cNvCxnSpPr>
          <p:nvPr/>
        </p:nvCxnSpPr>
        <p:spPr>
          <a:xfrm flipV="1">
            <a:off x="6970539" y="3916062"/>
            <a:ext cx="1716509" cy="461140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11"/>
          <p:cNvSpPr/>
          <p:nvPr/>
        </p:nvSpPr>
        <p:spPr>
          <a:xfrm rot="5400000">
            <a:off x="5034747" y="4116300"/>
            <a:ext cx="482196" cy="335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E0CB4A-6718-40E5-98C6-B5E2B9D2168B}"/>
              </a:ext>
            </a:extLst>
          </p:cNvPr>
          <p:cNvSpPr/>
          <p:nvPr/>
        </p:nvSpPr>
        <p:spPr>
          <a:xfrm>
            <a:off x="775823" y="6397583"/>
            <a:ext cx="75553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/>
              <a:t>*P. </a:t>
            </a:r>
            <a:r>
              <a:rPr lang="en-US" sz="1100" i="1" dirty="0" err="1"/>
              <a:t>Skalski</a:t>
            </a:r>
            <a:r>
              <a:rPr lang="en-US" sz="1100" i="1" dirty="0"/>
              <a:t>, Deep Dive into Math Behind Deep Networks, Towards Data Science (2018). Available at: </a:t>
            </a:r>
            <a:r>
              <a:rPr lang="en-US" sz="1100" i="1" dirty="0">
                <a:hlinkClick r:id="rId8"/>
              </a:rPr>
              <a:t>https://towardsdatascience.com/https-medium-com-piotr-skalski92-deep-dive-into-deep-networks-math-17660bc376ba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31879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6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299">
            <a:extLst>
              <a:ext uri="{FF2B5EF4-FFF2-40B4-BE49-F238E27FC236}">
                <a16:creationId xmlns:a16="http://schemas.microsoft.com/office/drawing/2014/main" id="{895AA723-E627-4053-B922-B0BCA3A6660B}"/>
              </a:ext>
            </a:extLst>
          </p:cNvPr>
          <p:cNvSpPr txBox="1"/>
          <p:nvPr/>
        </p:nvSpPr>
        <p:spPr>
          <a:xfrm>
            <a:off x="552399" y="832590"/>
            <a:ext cx="7667869" cy="51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5250" lvl="0">
              <a:spcBef>
                <a:spcPts val="600"/>
              </a:spcBef>
              <a:buSzPct val="166666"/>
            </a:pPr>
            <a:r>
              <a:rPr lang="en-US" sz="2100" b="1" dirty="0"/>
              <a:t>Back Propagation*</a:t>
            </a:r>
          </a:p>
          <a:p>
            <a:pPr marL="438150" lvl="0" indent="-342900">
              <a:spcBef>
                <a:spcPts val="600"/>
              </a:spcBef>
              <a:buClr>
                <a:srgbClr val="000000"/>
              </a:buClr>
              <a:buSzPct val="166666"/>
              <a:buFont typeface="Arial" panose="020B0604020202020204" pitchFamily="34" charset="0"/>
              <a:buChar char="•"/>
            </a:pPr>
            <a:r>
              <a:rPr lang="en-US" sz="1800" dirty="0"/>
              <a:t>Adjust weights and biases based on the loss function (error):</a:t>
            </a:r>
          </a:p>
        </p:txBody>
      </p:sp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0" y="274637"/>
            <a:ext cx="9144000" cy="517499"/>
          </a:xfrm>
          <a:prstGeom prst="rect">
            <a:avLst/>
          </a:prstGeom>
          <a:solidFill>
            <a:srgbClr val="16203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95250" lvl="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-US" sz="3200" dirty="0"/>
              <a:t>Introduction to Machine Learning</a:t>
            </a:r>
          </a:p>
        </p:txBody>
      </p:sp>
      <p:sp>
        <p:nvSpPr>
          <p:cNvPr id="298" name="Shape 298"/>
          <p:cNvSpPr/>
          <p:nvPr/>
        </p:nvSpPr>
        <p:spPr>
          <a:xfrm>
            <a:off x="12700" y="0"/>
            <a:ext cx="539700" cy="6207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8" y="1951771"/>
            <a:ext cx="3000375" cy="2000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526" y="4542652"/>
            <a:ext cx="2976948" cy="17687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757" y="1721257"/>
            <a:ext cx="2074886" cy="230591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5842385" y="3338903"/>
            <a:ext cx="704752" cy="451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B5F209-E0DC-4704-A76F-CE7DC385C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77" y="1701540"/>
            <a:ext cx="3252788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4215" y="3349954"/>
            <a:ext cx="211455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1" name="Shape 299">
            <a:extLst>
              <a:ext uri="{FF2B5EF4-FFF2-40B4-BE49-F238E27FC236}">
                <a16:creationId xmlns:a16="http://schemas.microsoft.com/office/drawing/2014/main" id="{AB62E212-0FA9-4F1D-8565-B670962B88B3}"/>
              </a:ext>
            </a:extLst>
          </p:cNvPr>
          <p:cNvSpPr txBox="1"/>
          <p:nvPr/>
        </p:nvSpPr>
        <p:spPr>
          <a:xfrm>
            <a:off x="552398" y="4102320"/>
            <a:ext cx="7667869" cy="51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38150" lvl="0" indent="-342900">
              <a:spcBef>
                <a:spcPts val="600"/>
              </a:spcBef>
              <a:buSzPct val="166666"/>
              <a:buFont typeface="Arial" panose="020B0604020202020204" pitchFamily="34" charset="0"/>
              <a:buChar char="•"/>
            </a:pPr>
            <a:r>
              <a:rPr lang="en-US" sz="1800" dirty="0"/>
              <a:t>Repeat until error is minimized. One Epoch: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318BA3-7F98-4D2F-A64B-8EEAAA64E6DC}"/>
              </a:ext>
            </a:extLst>
          </p:cNvPr>
          <p:cNvSpPr txBox="1"/>
          <p:nvPr/>
        </p:nvSpPr>
        <p:spPr>
          <a:xfrm>
            <a:off x="4067952" y="1695945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Determine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73A81-3788-4225-BB53-D796DF82A425}"/>
              </a:ext>
            </a:extLst>
          </p:cNvPr>
          <p:cNvSpPr txBox="1"/>
          <p:nvPr/>
        </p:nvSpPr>
        <p:spPr>
          <a:xfrm>
            <a:off x="4061980" y="2054146"/>
            <a:ext cx="2320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Determine magnitude of w &amp; b change (gradient descent)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E48200-9082-4CDD-AB21-152CA64813CF}"/>
              </a:ext>
            </a:extLst>
          </p:cNvPr>
          <p:cNvSpPr txBox="1"/>
          <p:nvPr/>
        </p:nvSpPr>
        <p:spPr>
          <a:xfrm>
            <a:off x="4061980" y="2737973"/>
            <a:ext cx="2320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Update weights and biases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03FF06-D16C-4972-8023-5719860DAC3F}"/>
              </a:ext>
            </a:extLst>
          </p:cNvPr>
          <p:cNvSpPr/>
          <p:nvPr/>
        </p:nvSpPr>
        <p:spPr>
          <a:xfrm>
            <a:off x="274129" y="1574834"/>
            <a:ext cx="330568" cy="3305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B8CE2D-E6DC-404A-806A-520B64D573D8}"/>
              </a:ext>
            </a:extLst>
          </p:cNvPr>
          <p:cNvSpPr/>
          <p:nvPr/>
        </p:nvSpPr>
        <p:spPr>
          <a:xfrm>
            <a:off x="790105" y="2348266"/>
            <a:ext cx="330568" cy="3305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4126FC2-8745-47C8-92AC-90C389C70BF6}"/>
              </a:ext>
            </a:extLst>
          </p:cNvPr>
          <p:cNvSpPr/>
          <p:nvPr/>
        </p:nvSpPr>
        <p:spPr>
          <a:xfrm>
            <a:off x="3542411" y="3503210"/>
            <a:ext cx="330568" cy="3305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14675D-FD33-49CA-ADC9-01BCB1D63855}"/>
              </a:ext>
            </a:extLst>
          </p:cNvPr>
          <p:cNvSpPr/>
          <p:nvPr/>
        </p:nvSpPr>
        <p:spPr>
          <a:xfrm>
            <a:off x="775823" y="6397583"/>
            <a:ext cx="75553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/>
              <a:t>*P. </a:t>
            </a:r>
            <a:r>
              <a:rPr lang="en-US" sz="1100" i="1" dirty="0" err="1"/>
              <a:t>Skalski</a:t>
            </a:r>
            <a:r>
              <a:rPr lang="en-US" sz="1100" i="1" dirty="0"/>
              <a:t>, Deep Dive into Math Behind Deep Networks, Towards Data Science (2018). Available at: </a:t>
            </a:r>
            <a:r>
              <a:rPr lang="en-US" sz="1100" i="1" dirty="0">
                <a:hlinkClick r:id="rId8"/>
              </a:rPr>
              <a:t>https://towardsdatascience.com/https-medium-com-piotr-skalski92-deep-dive-into-deep-networks-math-17660bc376ba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09781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/>
      <p:bldP spid="3" grpId="0"/>
      <p:bldP spid="13" grpId="0"/>
      <p:bldP spid="14" grpId="0"/>
      <p:bldP spid="4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rgbClr val="1620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</a:pPr>
            <a:r>
              <a:rPr lang="en-US" altLang="zh-TW" dirty="0"/>
              <a:t>Introduction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B6CB856-5E0E-4741-BF70-496AD90EB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237" y="4692542"/>
            <a:ext cx="2196952" cy="14198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94B51A-A765-4A10-B02E-334C9D3E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2" y="4710781"/>
            <a:ext cx="2196952" cy="1419865"/>
          </a:xfrm>
          <a:prstGeom prst="rect">
            <a:avLst/>
          </a:prstGeom>
        </p:spPr>
      </p:pic>
      <p:sp>
        <p:nvSpPr>
          <p:cNvPr id="89" name="Google Shape;89;p19"/>
          <p:cNvSpPr/>
          <p:nvPr/>
        </p:nvSpPr>
        <p:spPr>
          <a:xfrm>
            <a:off x="4625209" y="4617753"/>
            <a:ext cx="4483200" cy="15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9"/>
          <p:cNvSpPr/>
          <p:nvPr/>
        </p:nvSpPr>
        <p:spPr>
          <a:xfrm>
            <a:off x="42925" y="4617753"/>
            <a:ext cx="4483200" cy="15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Lab and Research Introduction</a:t>
            </a:r>
            <a:endParaRPr dirty="0"/>
          </a:p>
        </p:txBody>
      </p:sp>
      <p:sp>
        <p:nvSpPr>
          <p:cNvPr id="92" name="Google Shape;92;p19"/>
          <p:cNvSpPr txBox="1"/>
          <p:nvPr/>
        </p:nvSpPr>
        <p:spPr>
          <a:xfrm>
            <a:off x="42925" y="786950"/>
            <a:ext cx="90459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dirty="0"/>
              <a:t>Tackling </a:t>
            </a:r>
            <a:r>
              <a:rPr lang="zh-TW" sz="1800" b="1" dirty="0"/>
              <a:t>Challenges</a:t>
            </a:r>
            <a:r>
              <a:rPr lang="en-US" altLang="zh-TW" sz="1800" b="1" dirty="0"/>
              <a:t> in Metamaterial Design with Machine Learning</a:t>
            </a:r>
            <a:endParaRPr sz="1800" b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 dirty="0"/>
              <a:t>Current design methodologies are:</a:t>
            </a:r>
            <a:endParaRPr sz="18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zh-TW" sz="1800" b="1" dirty="0"/>
              <a:t>Time-consuming </a:t>
            </a:r>
            <a:r>
              <a:rPr lang="zh-TW" sz="1800" dirty="0"/>
              <a:t>and </a:t>
            </a:r>
            <a:r>
              <a:rPr lang="zh-TW" sz="1800" b="1" dirty="0"/>
              <a:t>computationally expensive</a:t>
            </a:r>
            <a:r>
              <a:rPr lang="zh-TW" sz="1800" dirty="0"/>
              <a:t>.</a:t>
            </a:r>
            <a:endParaRPr sz="18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zh-TW" sz="1800" dirty="0"/>
              <a:t>“Forward design” methods </a:t>
            </a:r>
            <a:r>
              <a:rPr lang="zh-TW" sz="1800" dirty="0">
                <a:solidFill>
                  <a:schemeClr val="dk1"/>
                </a:solidFill>
              </a:rPr>
              <a:t>(e.g., finite element analysis)</a:t>
            </a:r>
            <a:r>
              <a:rPr lang="en-US" altLang="zh-TW" sz="1800" dirty="0">
                <a:solidFill>
                  <a:schemeClr val="dk1"/>
                </a:solidFill>
              </a:rPr>
              <a:t>*</a:t>
            </a:r>
            <a:endParaRPr sz="1800" dirty="0"/>
          </a:p>
          <a:p>
            <a: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 dirty="0"/>
              <a:t>Requires significant </a:t>
            </a:r>
            <a:r>
              <a:rPr lang="zh-TW" sz="1800" b="1" dirty="0"/>
              <a:t>“trial-and-error” </a:t>
            </a:r>
            <a:r>
              <a:rPr lang="zh-TW" sz="1800" dirty="0"/>
              <a:t>and intuition.</a:t>
            </a:r>
            <a:endParaRPr sz="1800" dirty="0"/>
          </a:p>
          <a:p>
            <a: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 dirty="0"/>
              <a:t>Potentially </a:t>
            </a:r>
            <a:r>
              <a:rPr lang="zh-TW" sz="1800" b="1" dirty="0"/>
              <a:t>hundreds of iterations</a:t>
            </a:r>
            <a:r>
              <a:rPr lang="zh-TW" sz="1800" dirty="0"/>
              <a:t> before obtaining desired results.</a:t>
            </a:r>
            <a:endParaRPr sz="18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zh-TW" sz="1800" dirty="0"/>
              <a:t>“Inverse design” (e.g., genetic algorithm and adjoint method)</a:t>
            </a:r>
            <a:r>
              <a:rPr lang="en-US" altLang="zh-TW" sz="1800" dirty="0"/>
              <a:t>**</a:t>
            </a:r>
            <a:endParaRPr sz="1800" dirty="0"/>
          </a:p>
          <a:p>
            <a: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 dirty="0"/>
              <a:t>Likely to </a:t>
            </a:r>
            <a:r>
              <a:rPr lang="zh-TW" sz="1800" b="1" dirty="0"/>
              <a:t>miss locally optimal designs</a:t>
            </a:r>
            <a:r>
              <a:rPr lang="zh-TW" sz="1800" dirty="0"/>
              <a:t>.</a:t>
            </a:r>
            <a:endParaRPr sz="1800" dirty="0"/>
          </a:p>
          <a:p>
            <a: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 dirty="0"/>
              <a:t>Require </a:t>
            </a:r>
            <a:r>
              <a:rPr lang="zh-TW" sz="1800" b="1" dirty="0"/>
              <a:t>specialized knowledge</a:t>
            </a:r>
            <a:r>
              <a:rPr lang="zh-TW" sz="1800" dirty="0"/>
              <a:t> and </a:t>
            </a:r>
            <a:r>
              <a:rPr lang="zh-TW" sz="1800" b="1" dirty="0"/>
              <a:t>complex derivations/implementations</a:t>
            </a:r>
            <a:r>
              <a:rPr lang="zh-TW" sz="1800" dirty="0"/>
              <a:t>.</a:t>
            </a:r>
            <a:endParaRPr sz="1800" dirty="0"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6157" y="4654951"/>
            <a:ext cx="1940275" cy="151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/>
          <p:nvPr/>
        </p:nvSpPr>
        <p:spPr>
          <a:xfrm rot="-5400000">
            <a:off x="2238842" y="5289528"/>
            <a:ext cx="314100" cy="225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BEBEB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9002" y="4645620"/>
            <a:ext cx="1940275" cy="151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/>
          <p:nvPr/>
        </p:nvSpPr>
        <p:spPr>
          <a:xfrm rot="-5400000">
            <a:off x="6589767" y="5289528"/>
            <a:ext cx="314100" cy="225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BEBEB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992964" y="4179249"/>
            <a:ext cx="30000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chemeClr val="dk1"/>
                </a:solidFill>
              </a:rPr>
              <a:t>Forward Desig</a:t>
            </a:r>
            <a:r>
              <a:rPr lang="en-US" altLang="zh-TW" sz="1600" b="1" dirty="0">
                <a:solidFill>
                  <a:schemeClr val="dk1"/>
                </a:solidFill>
              </a:rPr>
              <a:t>n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5641164" y="4179249"/>
            <a:ext cx="30000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>
              <a:lnSpc>
                <a:spcPct val="115000"/>
              </a:lnSpc>
            </a:pPr>
            <a:r>
              <a:rPr lang="zh-TW" sz="1600" b="1" dirty="0">
                <a:solidFill>
                  <a:schemeClr val="dk1"/>
                </a:solidFill>
              </a:rPr>
              <a:t>Inverse Desig</a:t>
            </a:r>
            <a:r>
              <a:rPr lang="en-US" altLang="zh-TW" sz="1600" b="1" dirty="0">
                <a:solidFill>
                  <a:schemeClr val="dk1"/>
                </a:solidFill>
              </a:rPr>
              <a:t>n</a:t>
            </a:r>
            <a:endParaRPr sz="1600" b="1" dirty="0">
              <a:solidFill>
                <a:schemeClr val="dk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CB52C0-9464-4E4A-ACD8-DD65AD67D73D}"/>
              </a:ext>
            </a:extLst>
          </p:cNvPr>
          <p:cNvSpPr/>
          <p:nvPr/>
        </p:nvSpPr>
        <p:spPr>
          <a:xfrm>
            <a:off x="779988" y="6325422"/>
            <a:ext cx="80882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/>
              <a:t>*Yao, K., et al. Intelligent </a:t>
            </a:r>
            <a:r>
              <a:rPr lang="en-US" sz="1100" i="1" dirty="0" err="1"/>
              <a:t>nanophotonics</a:t>
            </a:r>
            <a:r>
              <a:rPr lang="en-US" sz="1100" i="1" dirty="0"/>
              <a:t>: Merging photonics and artificial intelligence at the nanoscale. </a:t>
            </a:r>
            <a:r>
              <a:rPr lang="en-US" sz="1100" i="1" dirty="0" err="1"/>
              <a:t>Nanophotonics</a:t>
            </a:r>
            <a:r>
              <a:rPr lang="en-US" sz="1100" i="1" dirty="0"/>
              <a:t> (2019).</a:t>
            </a:r>
          </a:p>
          <a:p>
            <a:r>
              <a:rPr lang="en-US" sz="1100" i="1" dirty="0"/>
              <a:t>**</a:t>
            </a:r>
            <a:r>
              <a:rPr lang="en-US" sz="1100" i="1" dirty="0" err="1"/>
              <a:t>Molesky</a:t>
            </a:r>
            <a:r>
              <a:rPr lang="en-US" sz="1100" i="1" dirty="0"/>
              <a:t>, S. et al. Inverse design in </a:t>
            </a:r>
            <a:r>
              <a:rPr lang="en-US" sz="1100" i="1" dirty="0" err="1"/>
              <a:t>nanophotonics</a:t>
            </a:r>
            <a:r>
              <a:rPr lang="en-US" sz="1100" i="1" dirty="0"/>
              <a:t>. Nature Photonics (2018)</a:t>
            </a:r>
          </a:p>
        </p:txBody>
      </p:sp>
    </p:spTree>
    <p:extLst>
      <p:ext uri="{BB962C8B-B14F-4D97-AF65-F5344CB8AC3E}">
        <p14:creationId xmlns:p14="http://schemas.microsoft.com/office/powerpoint/2010/main" val="155264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Lab and Research Introduction</a:t>
            </a:r>
            <a:endParaRPr dirty="0"/>
          </a:p>
        </p:txBody>
      </p:sp>
      <p:sp>
        <p:nvSpPr>
          <p:cNvPr id="112" name="Google Shape;112;p21"/>
          <p:cNvSpPr txBox="1"/>
          <p:nvPr/>
        </p:nvSpPr>
        <p:spPr>
          <a:xfrm>
            <a:off x="195325" y="799239"/>
            <a:ext cx="46956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/>
              <a:t>Addressing Current Challenges </a:t>
            </a:r>
            <a:endParaRPr sz="1800" b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 dirty="0"/>
              <a:t>What if we use </a:t>
            </a:r>
            <a:r>
              <a:rPr lang="zh-TW" sz="1800" b="1" dirty="0"/>
              <a:t>machine learning (ML)</a:t>
            </a:r>
            <a:r>
              <a:rPr lang="zh-TW" sz="1800" dirty="0"/>
              <a:t> to help us generate designs?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 dirty="0"/>
              <a:t>ML-based methods can:</a:t>
            </a:r>
            <a:endParaRPr sz="18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zh-TW" sz="1800" dirty="0"/>
              <a:t>Accomplish design goals in a </a:t>
            </a:r>
            <a:r>
              <a:rPr lang="zh-TW" sz="1800" b="1" dirty="0"/>
              <a:t>fraction of a second</a:t>
            </a:r>
            <a:r>
              <a:rPr lang="zh-TW" sz="1800" dirty="0"/>
              <a:t>.</a:t>
            </a:r>
            <a:endParaRPr sz="18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zh-TW" sz="1800" b="1" dirty="0"/>
              <a:t>Doesn’t require iterative</a:t>
            </a:r>
            <a:r>
              <a:rPr lang="zh-TW" sz="1800" dirty="0"/>
              <a:t> optimization.</a:t>
            </a:r>
            <a:endParaRPr sz="18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zh-TW" sz="1800" dirty="0"/>
              <a:t>Have </a:t>
            </a:r>
            <a:r>
              <a:rPr lang="zh-TW" sz="1800" b="1" dirty="0"/>
              <a:t>little computational costs</a:t>
            </a:r>
            <a:r>
              <a:rPr lang="zh-TW" sz="1800" dirty="0"/>
              <a:t> needed to perform calculations.</a:t>
            </a:r>
            <a:endParaRPr sz="18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zh-TW" sz="1800" dirty="0"/>
              <a:t>Yield </a:t>
            </a:r>
            <a:r>
              <a:rPr lang="zh-TW" sz="1800" b="1" dirty="0"/>
              <a:t>complex/novel designs</a:t>
            </a:r>
            <a:r>
              <a:rPr lang="zh-TW" sz="1800" dirty="0"/>
              <a:t> not previously conceived</a:t>
            </a:r>
            <a:r>
              <a:rPr lang="en-US" altLang="zh-TW" sz="1800" dirty="0"/>
              <a:t> by human intuition</a:t>
            </a:r>
            <a:r>
              <a:rPr lang="zh-TW" sz="1800" dirty="0"/>
              <a:t>.</a:t>
            </a:r>
            <a:endParaRPr lang="en-US" altLang="zh-TW" sz="18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 dirty="0"/>
              <a:t>To some extent, </a:t>
            </a:r>
            <a:r>
              <a:rPr lang="en-US" sz="1800" b="1" dirty="0"/>
              <a:t>generalize</a:t>
            </a:r>
            <a:r>
              <a:rPr lang="en-US" sz="1800" dirty="0"/>
              <a:t> the physics of the system.</a:t>
            </a:r>
            <a:endParaRPr sz="1800" dirty="0"/>
          </a:p>
        </p:txBody>
      </p:sp>
      <p:sp>
        <p:nvSpPr>
          <p:cNvPr id="113" name="Google Shape;113;p21"/>
          <p:cNvSpPr txBox="1"/>
          <p:nvPr/>
        </p:nvSpPr>
        <p:spPr>
          <a:xfrm>
            <a:off x="5052150" y="5332864"/>
            <a:ext cx="38430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dirty="0"/>
              <a:t>2018 MIT </a:t>
            </a:r>
            <a:r>
              <a:rPr lang="zh-TW" sz="1600" dirty="0"/>
              <a:t>study on artificial neural networks for designing photonic nanoparticles. a) Concept schematic. b) NN approximation vs simulation</a:t>
            </a:r>
            <a:r>
              <a:rPr lang="en-US" altLang="zh-TW" sz="1600" dirty="0"/>
              <a:t>*.</a:t>
            </a:r>
            <a:endParaRPr sz="1600" dirty="0"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150" y="873608"/>
            <a:ext cx="3766923" cy="188435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155" y="2822139"/>
            <a:ext cx="3766921" cy="24827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6" name="Google Shape;116;p21"/>
          <p:cNvSpPr txBox="1"/>
          <p:nvPr/>
        </p:nvSpPr>
        <p:spPr>
          <a:xfrm>
            <a:off x="5052150" y="797414"/>
            <a:ext cx="4518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a)</a:t>
            </a:r>
            <a:endParaRPr sz="1600"/>
          </a:p>
        </p:txBody>
      </p:sp>
      <p:sp>
        <p:nvSpPr>
          <p:cNvPr id="117" name="Google Shape;117;p21"/>
          <p:cNvSpPr txBox="1"/>
          <p:nvPr/>
        </p:nvSpPr>
        <p:spPr>
          <a:xfrm>
            <a:off x="5052150" y="2778614"/>
            <a:ext cx="4518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b)</a:t>
            </a:r>
            <a:endParaRPr sz="16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8BF7D1-2ED7-45DE-853C-7D1610120E40}"/>
              </a:ext>
            </a:extLst>
          </p:cNvPr>
          <p:cNvSpPr/>
          <p:nvPr/>
        </p:nvSpPr>
        <p:spPr>
          <a:xfrm>
            <a:off x="566057" y="6537732"/>
            <a:ext cx="84417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/>
              <a:t>*J. </a:t>
            </a:r>
            <a:r>
              <a:rPr lang="en-US" sz="1100" i="1" dirty="0" err="1"/>
              <a:t>Peurifoy</a:t>
            </a:r>
            <a:r>
              <a:rPr lang="en-US" sz="1100" i="1" dirty="0"/>
              <a:t>, et al., Nanophotonic Particle Simulation and Inverse Design Using Artificial Neural Networks, Science Advances, 2018.</a:t>
            </a:r>
          </a:p>
        </p:txBody>
      </p:sp>
    </p:spTree>
    <p:extLst>
      <p:ext uri="{BB962C8B-B14F-4D97-AF65-F5344CB8AC3E}">
        <p14:creationId xmlns:p14="http://schemas.microsoft.com/office/powerpoint/2010/main" val="2402047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Lab and Research Introduction</a:t>
            </a:r>
            <a:endParaRPr dirty="0"/>
          </a:p>
        </p:txBody>
      </p:sp>
      <p:sp>
        <p:nvSpPr>
          <p:cNvPr id="123" name="Google Shape;123;p22"/>
          <p:cNvSpPr txBox="1"/>
          <p:nvPr/>
        </p:nvSpPr>
        <p:spPr>
          <a:xfrm>
            <a:off x="347725" y="939350"/>
            <a:ext cx="8299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/>
              <a:t>Addressing Current Challenges (cont.)</a:t>
            </a:r>
            <a:endParaRPr sz="1800" b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 dirty="0"/>
              <a:t>However, ML methods:</a:t>
            </a:r>
            <a:endParaRPr sz="18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zh-TW" sz="1800" dirty="0"/>
              <a:t>Require significant resources to produce large quantities of training data. However, this:</a:t>
            </a:r>
            <a:endParaRPr sz="1800" dirty="0"/>
          </a:p>
          <a:p>
            <a: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 dirty="0"/>
              <a:t>is a one-time cost.</a:t>
            </a:r>
            <a:endParaRPr sz="1800" dirty="0"/>
          </a:p>
          <a:p>
            <a: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 dirty="0"/>
              <a:t>would otherwise require the same amount of simulations to achieve design goals. 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 dirty="0"/>
              <a:t>Key differentiator of ML: simulations are </a:t>
            </a:r>
            <a:r>
              <a:rPr lang="zh-TW" sz="1800" b="1" dirty="0"/>
              <a:t>invested into building the design tool</a:t>
            </a:r>
            <a:r>
              <a:rPr lang="zh-TW" sz="1800" dirty="0"/>
              <a:t>, while they are wasted/consumed otherwise.</a:t>
            </a:r>
            <a:endParaRPr sz="1800" dirty="0"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600" y="4168975"/>
            <a:ext cx="3142000" cy="17124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" name="Google Shape;125;p22"/>
          <p:cNvSpPr/>
          <p:nvPr/>
        </p:nvSpPr>
        <p:spPr>
          <a:xfrm rot="-5400000">
            <a:off x="4559117" y="4912238"/>
            <a:ext cx="314100" cy="225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BEBEB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100" y="3981150"/>
            <a:ext cx="3033276" cy="21223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7" name="Google Shape;127;p22"/>
          <p:cNvSpPr txBox="1"/>
          <p:nvPr/>
        </p:nvSpPr>
        <p:spPr>
          <a:xfrm>
            <a:off x="1735800" y="6085384"/>
            <a:ext cx="65877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sz="1600" dirty="0"/>
              <a:t>Building a NN (left) that gets better over time (right</a:t>
            </a:r>
            <a:r>
              <a:rPr lang="en-US" altLang="zh-TW" sz="1600" dirty="0"/>
              <a:t>)*.</a:t>
            </a:r>
            <a:endParaRPr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3A8143-6826-4796-8130-D738F7759E9A}"/>
              </a:ext>
            </a:extLst>
          </p:cNvPr>
          <p:cNvSpPr/>
          <p:nvPr/>
        </p:nvSpPr>
        <p:spPr>
          <a:xfrm>
            <a:off x="566057" y="6537732"/>
            <a:ext cx="84417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/>
              <a:t>*J. </a:t>
            </a:r>
            <a:r>
              <a:rPr lang="en-US" sz="1100" i="1" dirty="0" err="1"/>
              <a:t>Peurifoy</a:t>
            </a:r>
            <a:r>
              <a:rPr lang="en-US" sz="1100" i="1" dirty="0"/>
              <a:t>, et al., Nanophotonic Particle Simulation and Inverse Design Using Artificial Neural Networks, Science Advances, 2018.</a:t>
            </a:r>
          </a:p>
        </p:txBody>
      </p:sp>
    </p:spTree>
    <p:extLst>
      <p:ext uri="{BB962C8B-B14F-4D97-AF65-F5344CB8AC3E}">
        <p14:creationId xmlns:p14="http://schemas.microsoft.com/office/powerpoint/2010/main" val="2308072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Lab and Research Introduction</a:t>
            </a:r>
            <a:endParaRPr dirty="0"/>
          </a:p>
        </p:txBody>
      </p:sp>
      <p:sp>
        <p:nvSpPr>
          <p:cNvPr id="123" name="Google Shape;123;p22"/>
          <p:cNvSpPr txBox="1"/>
          <p:nvPr/>
        </p:nvSpPr>
        <p:spPr>
          <a:xfrm>
            <a:off x="347725" y="752736"/>
            <a:ext cx="8299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dirty="0"/>
              <a:t>Demonstration – Artificial Neural Network (ANN)</a:t>
            </a:r>
            <a:endParaRPr sz="1800" b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altLang="zh-TW" sz="1800" dirty="0"/>
              <a:t>Training Data:</a:t>
            </a:r>
          </a:p>
          <a:p>
            <a:pPr marL="1371600" lvl="2" indent="-342900">
              <a:lnSpc>
                <a:spcPct val="115000"/>
              </a:lnSpc>
              <a:buSzPts val="1800"/>
              <a:buChar char="■"/>
            </a:pPr>
            <a:r>
              <a:rPr lang="en-US" altLang="zh-TW" sz="1800" dirty="0"/>
              <a:t>4 inputs (alternating layers from 30-80 nm thick; 10 nm steps)</a:t>
            </a:r>
          </a:p>
          <a:p>
            <a:pPr marL="1371600" lvl="2" indent="-342900">
              <a:lnSpc>
                <a:spcPct val="115000"/>
              </a:lnSpc>
              <a:buSzPts val="1800"/>
              <a:buChar char="■"/>
            </a:pPr>
            <a:r>
              <a:rPr lang="en-US" altLang="zh-TW" sz="1800" dirty="0"/>
              <a:t>96 outputs (points of reflectance spectra from wavelengths 500 nm to 10,000 nm; 100 nm steps)</a:t>
            </a:r>
          </a:p>
          <a:p>
            <a:pPr marL="1371600" lvl="2" indent="-342900">
              <a:lnSpc>
                <a:spcPct val="115000"/>
              </a:lnSpc>
              <a:buSzPts val="1800"/>
              <a:buChar char="■"/>
            </a:pPr>
            <a:r>
              <a:rPr lang="en-US" altLang="zh-TW" sz="1800" dirty="0"/>
              <a:t>1296 total samples    </a:t>
            </a:r>
          </a:p>
          <a:p>
            <a:pPr marL="1371600" lvl="2" indent="-342900">
              <a:lnSpc>
                <a:spcPct val="115000"/>
              </a:lnSpc>
              <a:buSzPts val="1800"/>
              <a:buChar char="■"/>
            </a:pPr>
            <a:r>
              <a:rPr lang="en-US" altLang="zh-TW" sz="1800" dirty="0"/>
              <a:t>Fixed refraction indices (1.5 and 2.5) and angle of incidence</a:t>
            </a:r>
          </a:p>
          <a:p>
            <a:pPr marL="914400" lvl="1" indent="-342900">
              <a:lnSpc>
                <a:spcPct val="115000"/>
              </a:lnSpc>
              <a:buSzPts val="1800"/>
              <a:buChar char="○"/>
            </a:pPr>
            <a:r>
              <a:rPr lang="en-US" altLang="zh-TW" sz="1800" dirty="0"/>
              <a:t>Initial Network Architecture:</a:t>
            </a:r>
          </a:p>
          <a:p>
            <a:pPr marL="1371600" lvl="2" indent="-342900">
              <a:lnSpc>
                <a:spcPct val="115000"/>
              </a:lnSpc>
              <a:buSzPts val="1800"/>
              <a:buChar char="■"/>
            </a:pPr>
            <a:r>
              <a:rPr lang="en-US" altLang="zh-TW" sz="1800" dirty="0"/>
              <a:t>2 hidden layer, 20 neurons, ADAM method</a:t>
            </a:r>
          </a:p>
        </p:txBody>
      </p:sp>
      <p:pic>
        <p:nvPicPr>
          <p:cNvPr id="1026" name="Picture 2" descr="https://lh6.googleusercontent.com/GuYaoTSuM8kksBXXWl6Qa0QMP9p-3xgr_JeyNQVbEDYEnJM7I8us-831qCcowaNLayOeQrjYthd9B11HzC8gcZS8B61MG2vqjOMxssVWZhPdKImu2dKJaCLeqbQRukejq8ll875Lkx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715" y="3896148"/>
            <a:ext cx="1792685" cy="139431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e7ZUsO7VDGxMZAzyCPeXYk_nWd5lg4cqjN9OapepD_w1N4XkVVcYzkmjgGv9QXbdGh_5mPn54dg4ccvym54UqTef5_AQmVZ9HktGmeLgZPe3EiK9gTktpDc4DVMc-7Av2_R7MHtUJe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1" y="3896149"/>
            <a:ext cx="2023999" cy="139431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cqv2gCafk6NPv3FDdJoLUo29VYpd0Lmy4eoCRYNnq9NAbo3G5j-C8BcKMnWY79UgPxkpf0G9FaSbfDJ4l_P4EVJM1QmcpGMuUFgqP4zHTfeRa6CKuyGIuQHO4KMIPX5HSBj00e-eq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1" y="5431331"/>
            <a:ext cx="6648393" cy="13112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543751" y="5290459"/>
            <a:ext cx="1012000" cy="58782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968759" y="5290458"/>
            <a:ext cx="598992" cy="58782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680714" y="5290458"/>
            <a:ext cx="896343" cy="58782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96335" y="5290457"/>
            <a:ext cx="477066" cy="58782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894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rgbClr val="1620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</a:pPr>
            <a:r>
              <a:rPr lang="en-US" altLang="zh-TW" dirty="0"/>
              <a:t>Introduction to Machine Learning and Artificial Neural Networks (ANN)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1085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0" y="274637"/>
            <a:ext cx="9144000" cy="517499"/>
          </a:xfrm>
          <a:prstGeom prst="rect">
            <a:avLst/>
          </a:prstGeom>
          <a:solidFill>
            <a:srgbClr val="16203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95250" lvl="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-US" sz="3200" dirty="0"/>
              <a:t>Introduction to Machine Learning</a:t>
            </a:r>
          </a:p>
        </p:txBody>
      </p:sp>
      <p:sp>
        <p:nvSpPr>
          <p:cNvPr id="298" name="Shape 298"/>
          <p:cNvSpPr/>
          <p:nvPr/>
        </p:nvSpPr>
        <p:spPr>
          <a:xfrm>
            <a:off x="12700" y="0"/>
            <a:ext cx="539700" cy="6207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0" name="Shape 299">
            <a:extLst>
              <a:ext uri="{FF2B5EF4-FFF2-40B4-BE49-F238E27FC236}">
                <a16:creationId xmlns:a16="http://schemas.microsoft.com/office/drawing/2014/main" id="{96E21083-896A-4B46-A71A-53F188F14981}"/>
              </a:ext>
            </a:extLst>
          </p:cNvPr>
          <p:cNvSpPr txBox="1"/>
          <p:nvPr/>
        </p:nvSpPr>
        <p:spPr>
          <a:xfrm>
            <a:off x="507950" y="933424"/>
            <a:ext cx="3670350" cy="51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5250" lvl="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-US" sz="2100" b="1" dirty="0"/>
              <a:t>Machine Learning is All Around Us</a:t>
            </a:r>
          </a:p>
          <a:p>
            <a:pPr marL="438150" lvl="0" indent="-342900">
              <a:spcBef>
                <a:spcPts val="600"/>
              </a:spcBef>
              <a:buClr>
                <a:srgbClr val="000000"/>
              </a:buClr>
              <a:buSzPct val="166666"/>
              <a:buFont typeface="Arial" panose="020B0604020202020204" pitchFamily="34" charset="0"/>
              <a:buChar char="•"/>
            </a:pPr>
            <a:r>
              <a:rPr lang="en-US" sz="2100" dirty="0"/>
              <a:t>Performing tasks without explicit instructions.</a:t>
            </a:r>
          </a:p>
          <a:p>
            <a:pPr marL="438150" lvl="0" indent="-342900">
              <a:spcBef>
                <a:spcPts val="600"/>
              </a:spcBef>
              <a:buClr>
                <a:srgbClr val="000000"/>
              </a:buClr>
              <a:buSzPct val="166666"/>
              <a:buFont typeface="Arial" panose="020B0604020202020204" pitchFamily="34" charset="0"/>
              <a:buChar char="•"/>
            </a:pPr>
            <a:r>
              <a:rPr lang="en-US" sz="2100" dirty="0"/>
              <a:t>Relies on patterns from training data instead.</a:t>
            </a:r>
          </a:p>
          <a:p>
            <a:pPr marL="457200" lvl="0" indent="-355600">
              <a:buSzPts val="2000"/>
              <a:buChar char="●"/>
            </a:pPr>
            <a:r>
              <a:rPr lang="en-US" sz="2000" dirty="0"/>
              <a:t>Deep Learning Frameworks</a:t>
            </a:r>
          </a:p>
          <a:p>
            <a:pPr marL="914400" lvl="1" indent="-355600">
              <a:buSzPts val="2000"/>
              <a:buChar char="○"/>
            </a:pPr>
            <a:r>
              <a:rPr lang="en-US" sz="2000" dirty="0"/>
              <a:t>TensorFlow (Google)</a:t>
            </a:r>
          </a:p>
          <a:p>
            <a:pPr marL="914400" lvl="1" indent="-355600">
              <a:buSzPts val="2000"/>
              <a:buChar char="○"/>
            </a:pPr>
            <a:r>
              <a:rPr lang="en-US" sz="2000" dirty="0" err="1"/>
              <a:t>PyTorch</a:t>
            </a:r>
            <a:r>
              <a:rPr lang="en-US" sz="2000" dirty="0"/>
              <a:t> (Facebook)</a:t>
            </a:r>
          </a:p>
          <a:p>
            <a:pPr marL="914400" lvl="1" indent="-355600">
              <a:buSzPts val="2000"/>
              <a:buChar char="○"/>
            </a:pPr>
            <a:r>
              <a:rPr lang="en-US" sz="2000" dirty="0"/>
              <a:t>MATLAB (MathWorks)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1B8F2-D3E4-426B-A9BB-8A8272C99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00" y="956124"/>
            <a:ext cx="4479254" cy="39568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7DCFF-37B6-4DB8-8F09-EC84451AD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00" y="1925773"/>
            <a:ext cx="763484" cy="4048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202FB6-9A39-4336-9DDC-4F112EED7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25" y="5264657"/>
            <a:ext cx="3460750" cy="7485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EB1414-70BC-460A-945C-54D661155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475" y="5264658"/>
            <a:ext cx="3994448" cy="7485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Google Shape;234;p24">
            <a:extLst>
              <a:ext uri="{FF2B5EF4-FFF2-40B4-BE49-F238E27FC236}">
                <a16:creationId xmlns:a16="http://schemas.microsoft.com/office/drawing/2014/main" id="{DD258128-CDE0-4B06-820C-0F9337205A58}"/>
              </a:ext>
            </a:extLst>
          </p:cNvPr>
          <p:cNvSpPr txBox="1"/>
          <p:nvPr/>
        </p:nvSpPr>
        <p:spPr>
          <a:xfrm>
            <a:off x="5433526" y="4904115"/>
            <a:ext cx="3043723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Machine Learning Applications*</a:t>
            </a:r>
            <a:endParaRPr dirty="0"/>
          </a:p>
        </p:txBody>
      </p:sp>
      <p:sp>
        <p:nvSpPr>
          <p:cNvPr id="11" name="Google Shape;234;p24">
            <a:extLst>
              <a:ext uri="{FF2B5EF4-FFF2-40B4-BE49-F238E27FC236}">
                <a16:creationId xmlns:a16="http://schemas.microsoft.com/office/drawing/2014/main" id="{B340EDC6-B85C-4D7D-A80C-11C751BF5317}"/>
              </a:ext>
            </a:extLst>
          </p:cNvPr>
          <p:cNvSpPr txBox="1"/>
          <p:nvPr/>
        </p:nvSpPr>
        <p:spPr>
          <a:xfrm>
            <a:off x="3304138" y="6013196"/>
            <a:ext cx="3043723" cy="39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Deep Learning Frameworks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B42F3-A7BE-4C69-A690-0E64105C57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7923" y="5264657"/>
            <a:ext cx="1148747" cy="7485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54DC7D-9906-4C4D-95F9-FA91709A64F6}"/>
              </a:ext>
            </a:extLst>
          </p:cNvPr>
          <p:cNvSpPr/>
          <p:nvPr/>
        </p:nvSpPr>
        <p:spPr>
          <a:xfrm>
            <a:off x="420914" y="6523218"/>
            <a:ext cx="85868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/>
              <a:t>*B. Bhagat, Machine Learning Examples (2019). Available at: </a:t>
            </a:r>
            <a:r>
              <a:rPr lang="en-US" sz="1100" i="1" dirty="0">
                <a:hlinkClick r:id="rId8"/>
              </a:rPr>
              <a:t>https://cloud-techlife.com/2019/07/06/machine-learning-examples-part-2/</a:t>
            </a:r>
            <a:r>
              <a:rPr lang="en-US" sz="11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127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0" y="274637"/>
            <a:ext cx="9144000" cy="517499"/>
          </a:xfrm>
          <a:prstGeom prst="rect">
            <a:avLst/>
          </a:prstGeom>
          <a:solidFill>
            <a:srgbClr val="16203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95250" lvl="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-US" sz="3200" dirty="0"/>
              <a:t>Introduction to Machine Learning</a:t>
            </a:r>
          </a:p>
        </p:txBody>
      </p:sp>
      <p:sp>
        <p:nvSpPr>
          <p:cNvPr id="298" name="Shape 298"/>
          <p:cNvSpPr/>
          <p:nvPr/>
        </p:nvSpPr>
        <p:spPr>
          <a:xfrm>
            <a:off x="12700" y="0"/>
            <a:ext cx="539700" cy="6207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0" name="Shape 299">
            <a:extLst>
              <a:ext uri="{FF2B5EF4-FFF2-40B4-BE49-F238E27FC236}">
                <a16:creationId xmlns:a16="http://schemas.microsoft.com/office/drawing/2014/main" id="{96E21083-896A-4B46-A71A-53F188F14981}"/>
              </a:ext>
            </a:extLst>
          </p:cNvPr>
          <p:cNvSpPr txBox="1"/>
          <p:nvPr/>
        </p:nvSpPr>
        <p:spPr>
          <a:xfrm>
            <a:off x="733914" y="900139"/>
            <a:ext cx="5084806" cy="51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5250" lvl="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-US" sz="2100" b="1" dirty="0"/>
              <a:t>Types of Machine Learning Models*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2" y="1849276"/>
            <a:ext cx="3023118" cy="1705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hape 299">
            <a:extLst>
              <a:ext uri="{FF2B5EF4-FFF2-40B4-BE49-F238E27FC236}">
                <a16:creationId xmlns:a16="http://schemas.microsoft.com/office/drawing/2014/main" id="{96E21083-896A-4B46-A71A-53F188F14981}"/>
              </a:ext>
            </a:extLst>
          </p:cNvPr>
          <p:cNvSpPr txBox="1"/>
          <p:nvPr/>
        </p:nvSpPr>
        <p:spPr>
          <a:xfrm>
            <a:off x="785562" y="1393594"/>
            <a:ext cx="2584579" cy="51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5250" lvl="0">
              <a:spcBef>
                <a:spcPts val="600"/>
              </a:spcBef>
              <a:buSzPct val="166666"/>
            </a:pPr>
            <a:r>
              <a:rPr lang="en-US" sz="1600" dirty="0"/>
              <a:t>Random Forest </a:t>
            </a:r>
          </a:p>
        </p:txBody>
      </p:sp>
      <p:sp>
        <p:nvSpPr>
          <p:cNvPr id="9" name="Shape 299">
            <a:extLst>
              <a:ext uri="{FF2B5EF4-FFF2-40B4-BE49-F238E27FC236}">
                <a16:creationId xmlns:a16="http://schemas.microsoft.com/office/drawing/2014/main" id="{96E21083-896A-4B46-A71A-53F188F14981}"/>
              </a:ext>
            </a:extLst>
          </p:cNvPr>
          <p:cNvSpPr txBox="1"/>
          <p:nvPr/>
        </p:nvSpPr>
        <p:spPr>
          <a:xfrm>
            <a:off x="3421789" y="1374708"/>
            <a:ext cx="2850785" cy="51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5250" lvl="0">
              <a:spcBef>
                <a:spcPts val="600"/>
              </a:spcBef>
              <a:buSzPct val="166666"/>
            </a:pPr>
            <a:r>
              <a:rPr lang="en-US" sz="1600" dirty="0"/>
              <a:t>Support Vector Machine</a:t>
            </a:r>
          </a:p>
        </p:txBody>
      </p:sp>
      <p:sp>
        <p:nvSpPr>
          <p:cNvPr id="11" name="Shape 299">
            <a:extLst>
              <a:ext uri="{FF2B5EF4-FFF2-40B4-BE49-F238E27FC236}">
                <a16:creationId xmlns:a16="http://schemas.microsoft.com/office/drawing/2014/main" id="{96E21083-896A-4B46-A71A-53F188F14981}"/>
              </a:ext>
            </a:extLst>
          </p:cNvPr>
          <p:cNvSpPr txBox="1"/>
          <p:nvPr/>
        </p:nvSpPr>
        <p:spPr>
          <a:xfrm>
            <a:off x="323817" y="3554625"/>
            <a:ext cx="2925427" cy="51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5250" lvl="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-US" sz="1600" dirty="0"/>
              <a:t>Advantages:</a:t>
            </a:r>
          </a:p>
          <a:p>
            <a:pPr marL="381000" lvl="0" indent="-285750">
              <a:spcBef>
                <a:spcPts val="600"/>
              </a:spcBef>
              <a:buClr>
                <a:srgbClr val="000000"/>
              </a:buClr>
              <a:buSzPct val="166666"/>
              <a:buFont typeface="Arial" panose="020B0604020202020204" pitchFamily="34" charset="0"/>
              <a:buChar char="•"/>
            </a:pPr>
            <a:r>
              <a:rPr lang="en-US" sz="1600" dirty="0"/>
              <a:t>Interpretability</a:t>
            </a:r>
          </a:p>
          <a:p>
            <a:pPr marL="381000" lvl="0" indent="-285750">
              <a:spcBef>
                <a:spcPts val="600"/>
              </a:spcBef>
              <a:buClr>
                <a:srgbClr val="000000"/>
              </a:buClr>
              <a:buSzPct val="166666"/>
              <a:buFont typeface="Arial" panose="020B0604020202020204" pitchFamily="34" charset="0"/>
              <a:buChar char="•"/>
            </a:pPr>
            <a:r>
              <a:rPr lang="en-US" sz="1600" dirty="0"/>
              <a:t>Accurate for small datasets</a:t>
            </a:r>
          </a:p>
          <a:p>
            <a:pPr marL="95250" lvl="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-US" sz="1600" dirty="0"/>
              <a:t>Disadvantages:</a:t>
            </a:r>
          </a:p>
          <a:p>
            <a:pPr marL="381000" lvl="0" indent="-285750">
              <a:spcBef>
                <a:spcPts val="600"/>
              </a:spcBef>
              <a:buClr>
                <a:srgbClr val="000000"/>
              </a:buClr>
              <a:buSzPct val="166666"/>
              <a:buFont typeface="Arial" panose="020B0604020202020204" pitchFamily="34" charset="0"/>
              <a:buChar char="•"/>
            </a:pPr>
            <a:r>
              <a:rPr lang="en-US" sz="1600" dirty="0"/>
              <a:t>Longer training time</a:t>
            </a:r>
          </a:p>
          <a:p>
            <a:pPr marL="381000" lvl="0" indent="-285750">
              <a:spcBef>
                <a:spcPts val="600"/>
              </a:spcBef>
              <a:buClr>
                <a:srgbClr val="000000"/>
              </a:buClr>
              <a:buSzPct val="166666"/>
              <a:buFont typeface="Arial" panose="020B0604020202020204" pitchFamily="34" charset="0"/>
              <a:buChar char="•"/>
            </a:pPr>
            <a:r>
              <a:rPr lang="en-US" sz="1600" dirty="0"/>
              <a:t>Less accurate for large datasets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75" y="1849276"/>
            <a:ext cx="2167669" cy="1705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Shape 299">
            <a:extLst>
              <a:ext uri="{FF2B5EF4-FFF2-40B4-BE49-F238E27FC236}">
                <a16:creationId xmlns:a16="http://schemas.microsoft.com/office/drawing/2014/main" id="{96E21083-896A-4B46-A71A-53F188F14981}"/>
              </a:ext>
            </a:extLst>
          </p:cNvPr>
          <p:cNvSpPr txBox="1"/>
          <p:nvPr/>
        </p:nvSpPr>
        <p:spPr>
          <a:xfrm>
            <a:off x="3434021" y="3554624"/>
            <a:ext cx="2593554" cy="51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5250" lvl="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-US" sz="1600" dirty="0"/>
              <a:t>Advantages:</a:t>
            </a:r>
          </a:p>
          <a:p>
            <a:pPr marL="381000" lvl="0" indent="-285750">
              <a:spcBef>
                <a:spcPts val="600"/>
              </a:spcBef>
              <a:buClr>
                <a:srgbClr val="000000"/>
              </a:buClr>
              <a:buSzPct val="166666"/>
              <a:buFont typeface="Arial" panose="020B0604020202020204" pitchFamily="34" charset="0"/>
              <a:buChar char="•"/>
            </a:pPr>
            <a:r>
              <a:rPr lang="en-US" sz="1600" dirty="0"/>
              <a:t>Memory efficient</a:t>
            </a:r>
          </a:p>
          <a:p>
            <a:pPr marL="95250" lvl="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-US" sz="1600" dirty="0"/>
              <a:t>Disadvantages:</a:t>
            </a:r>
          </a:p>
          <a:p>
            <a:pPr marL="381000" lvl="0" indent="-285750">
              <a:spcBef>
                <a:spcPts val="600"/>
              </a:spcBef>
              <a:buClr>
                <a:srgbClr val="000000"/>
              </a:buClr>
              <a:buSzPct val="166666"/>
              <a:buFont typeface="Arial" panose="020B0604020202020204" pitchFamily="34" charset="0"/>
              <a:buChar char="•"/>
            </a:pPr>
            <a:r>
              <a:rPr lang="en-US" sz="1600" dirty="0"/>
              <a:t>Doesn’t perform well with overlapping/noisy data</a:t>
            </a:r>
          </a:p>
        </p:txBody>
      </p:sp>
      <p:sp>
        <p:nvSpPr>
          <p:cNvPr id="13" name="Shape 299">
            <a:extLst>
              <a:ext uri="{FF2B5EF4-FFF2-40B4-BE49-F238E27FC236}">
                <a16:creationId xmlns:a16="http://schemas.microsoft.com/office/drawing/2014/main" id="{96E21083-896A-4B46-A71A-53F188F14981}"/>
              </a:ext>
            </a:extLst>
          </p:cNvPr>
          <p:cNvSpPr txBox="1"/>
          <p:nvPr/>
        </p:nvSpPr>
        <p:spPr>
          <a:xfrm>
            <a:off x="6118455" y="1374708"/>
            <a:ext cx="2850785" cy="51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5250" lvl="0" algn="ctr">
              <a:spcBef>
                <a:spcPts val="600"/>
              </a:spcBef>
              <a:buSzPct val="166666"/>
            </a:pPr>
            <a:r>
              <a:rPr lang="en-US" sz="1600" dirty="0"/>
              <a:t>Deep Learning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091" y="1849277"/>
            <a:ext cx="2763514" cy="170534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15" name="Shape 299">
            <a:extLst>
              <a:ext uri="{FF2B5EF4-FFF2-40B4-BE49-F238E27FC236}">
                <a16:creationId xmlns:a16="http://schemas.microsoft.com/office/drawing/2014/main" id="{96E21083-896A-4B46-A71A-53F188F14981}"/>
              </a:ext>
            </a:extLst>
          </p:cNvPr>
          <p:cNvSpPr txBox="1"/>
          <p:nvPr/>
        </p:nvSpPr>
        <p:spPr>
          <a:xfrm>
            <a:off x="6096775" y="3554623"/>
            <a:ext cx="2846897" cy="51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5250" lvl="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-US" sz="1600" dirty="0"/>
              <a:t>Advantages:</a:t>
            </a:r>
          </a:p>
          <a:p>
            <a:pPr marL="381000" lvl="0" indent="-285750">
              <a:spcBef>
                <a:spcPts val="600"/>
              </a:spcBef>
              <a:buClr>
                <a:srgbClr val="000000"/>
              </a:buClr>
              <a:buSzPct val="166666"/>
              <a:buFont typeface="Arial" panose="020B0604020202020204" pitchFamily="34" charset="0"/>
              <a:buChar char="•"/>
            </a:pPr>
            <a:r>
              <a:rPr lang="en-US" sz="1600" dirty="0"/>
              <a:t>Best performance for numerous domains</a:t>
            </a:r>
          </a:p>
          <a:p>
            <a:pPr marL="95250" lvl="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-US" sz="1600" dirty="0"/>
              <a:t>Disadvantages:</a:t>
            </a:r>
          </a:p>
          <a:p>
            <a:pPr marL="381000" lvl="0" indent="-285750">
              <a:spcBef>
                <a:spcPts val="600"/>
              </a:spcBef>
              <a:buClr>
                <a:srgbClr val="000000"/>
              </a:buClr>
              <a:buSzPct val="166666"/>
              <a:buFont typeface="Arial" panose="020B0604020202020204" pitchFamily="34" charset="0"/>
              <a:buChar char="•"/>
            </a:pPr>
            <a:r>
              <a:rPr lang="en-US" sz="1600" dirty="0"/>
              <a:t>Requires large amount of data to perform better than other methods</a:t>
            </a:r>
          </a:p>
          <a:p>
            <a:pPr marL="381000" lvl="0" indent="-285750">
              <a:spcBef>
                <a:spcPts val="600"/>
              </a:spcBef>
              <a:buClr>
                <a:srgbClr val="000000"/>
              </a:buClr>
              <a:buSzPct val="166666"/>
              <a:buFont typeface="Arial" panose="020B0604020202020204" pitchFamily="34" charset="0"/>
              <a:buChar char="•"/>
            </a:pPr>
            <a:r>
              <a:rPr lang="en-US" sz="1600" dirty="0"/>
              <a:t>Less interpretability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7AB7EF-B0AB-49FF-9E3E-CFFEBBB6FAB1}"/>
              </a:ext>
            </a:extLst>
          </p:cNvPr>
          <p:cNvSpPr/>
          <p:nvPr/>
        </p:nvSpPr>
        <p:spPr>
          <a:xfrm>
            <a:off x="1883745" y="6310998"/>
            <a:ext cx="592687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/>
              <a:t>Han, T., et al., Comparison of random forest, artificial neural networks and support vector machine for intelligent diagnosis of rotating machinery. Trans. Inst. Meas. Control (2018). </a:t>
            </a:r>
          </a:p>
        </p:txBody>
      </p:sp>
    </p:spTree>
    <p:extLst>
      <p:ext uri="{BB962C8B-B14F-4D97-AF65-F5344CB8AC3E}">
        <p14:creationId xmlns:p14="http://schemas.microsoft.com/office/powerpoint/2010/main" val="285611895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4697</TotalTime>
  <Words>1778</Words>
  <Application>Microsoft Office PowerPoint</Application>
  <PresentationFormat>On-screen Show (4:3)</PresentationFormat>
  <Paragraphs>102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Quintessential</vt:lpstr>
      <vt:lpstr>Book Antiqua</vt:lpstr>
      <vt:lpstr>Trebuchet MS</vt:lpstr>
      <vt:lpstr>Simple Light</vt:lpstr>
      <vt:lpstr>Custom</vt:lpstr>
      <vt:lpstr>Inverse Design of Metamaterials with Machine Learning Methods</vt:lpstr>
      <vt:lpstr>Introduction</vt:lpstr>
      <vt:lpstr>Lab and Research Introduction</vt:lpstr>
      <vt:lpstr>Lab and Research Introduction</vt:lpstr>
      <vt:lpstr>Lab and Research Introduction</vt:lpstr>
      <vt:lpstr>Lab and Research Introduction</vt:lpstr>
      <vt:lpstr>Introduction to Machine Learning and Artificial Neural Networks (ANN)</vt:lpstr>
      <vt:lpstr>Introduction to Machine Learning</vt:lpstr>
      <vt:lpstr>Introduction to Machine Learning</vt:lpstr>
      <vt:lpstr>Introduction to Machine Learning</vt:lpstr>
      <vt:lpstr>Introduction to Machine Learning</vt:lpstr>
      <vt:lpstr>Introduction to 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10/16/2019 Research Update</dc:title>
  <dc:creator>Yeung, Christopher [US] (AS)</dc:creator>
  <cp:lastModifiedBy>Chris Yeung</cp:lastModifiedBy>
  <cp:revision>158</cp:revision>
  <dcterms:modified xsi:type="dcterms:W3CDTF">2022-05-13T20:36:23Z</dcterms:modified>
</cp:coreProperties>
</file>